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56" r:id="rId4"/>
    <p:sldId id="264" r:id="rId5"/>
    <p:sldId id="262" r:id="rId6"/>
    <p:sldId id="263" r:id="rId7"/>
    <p:sldId id="257" r:id="rId8"/>
    <p:sldId id="265" r:id="rId9"/>
    <p:sldId id="266" r:id="rId10"/>
    <p:sldId id="267" r:id="rId11"/>
    <p:sldId id="268" r:id="rId12"/>
    <p:sldId id="271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C27B-6068-4699-B896-511EC365AFA1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1847-2849-42D7-92D1-1123DC29399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B761-9649-48C9-9580-98EBB2DE224F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DE13-5568-4665-9F5C-CBDFEB85D8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7B4F-BB10-474B-8709-9C3CF939C21D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ED88-5BF3-40D9-B9D6-F60BA5899F8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6DE8-338F-48C6-9532-E297536652B8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9FB9-F032-4B63-89CC-9C603730AD9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4C0B-75BF-40A1-95EE-E433A7E61B63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6DA2-898F-4878-8B4D-718E946707E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A1FA-E076-4235-AF6C-5A3E8E17E852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CF29-AE94-46EA-A1C1-A22389B270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727B-A482-4B3D-A989-307EAAA620CD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F1FC-24FB-42E7-ACDE-19FFC96785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032A-CA5A-4F62-812E-617A03EB8728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1F83-4D74-437A-B3E4-00FC19D64B0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F24F-D9A2-45F2-8234-21C2D684D20C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2633-406E-4D29-AADA-3526BFB6D9E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3A6E-3118-4106-A3B2-41DF3B02F7B9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17A4-BF17-477E-976B-94EA5AA0A6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8177-367A-4642-9ACB-A8A8FE32B545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3C0E-B839-43B9-A334-A1D1E3EA978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2FB92-DB24-4BA7-8096-984EE397619A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4E6709-E4A9-47EA-9429-1BF8E7DF9B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8;&#1072;&#1079;&#1084;&#1080;&#1085;&#1082;&#1072;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3886200"/>
            <a:ext cx="4391025" cy="2495550"/>
          </a:xfrm>
        </p:spPr>
        <p:txBody>
          <a:bodyPr>
            <a:normAutofit/>
          </a:bodyPr>
          <a:lstStyle/>
          <a:p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хімії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загальноосвітньої школи І-ІІ ступеня с. Підріччя</a:t>
            </a:r>
          </a:p>
          <a:p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Федорук Руслана Володимирівна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6810" y="548680"/>
            <a:ext cx="5388270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Урок хімії в 7 класі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на тему </a:t>
            </a:r>
            <a:r>
              <a:rPr lang="uk-UA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“Валентність”</a:t>
            </a:r>
            <a:endParaRPr lang="uk-UA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З використанням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інтерактивних технологій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і мультимедійних засобів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азми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4213" y="404813"/>
          <a:ext cx="7775575" cy="5688012"/>
        </p:xfrm>
        <a:graphic>
          <a:graphicData uri="http://schemas.openxmlformats.org/drawingml/2006/table">
            <a:tbl>
              <a:tblPr/>
              <a:tblGrid>
                <a:gridCol w="2592017"/>
                <a:gridCol w="2592017"/>
                <a:gridCol w="2592830"/>
              </a:tblGrid>
              <a:tr h="189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827088" y="333375"/>
            <a:ext cx="7632700" cy="5616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620713"/>
          <a:ext cx="8424862" cy="5832475"/>
        </p:xfrm>
        <a:graphic>
          <a:graphicData uri="http://schemas.openxmlformats.org/drawingml/2006/table">
            <a:tbl>
              <a:tblPr/>
              <a:tblGrid>
                <a:gridCol w="2808018"/>
                <a:gridCol w="2808018"/>
                <a:gridCol w="2808899"/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>
                      <a:noFill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Mg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>
                      <a:noFill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>
                      <a:noFill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9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7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ru-RU" sz="9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619250" y="188913"/>
            <a:ext cx="0" cy="6264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7" y="260648"/>
          <a:ext cx="8568952" cy="63367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56888"/>
                <a:gridCol w="2856888"/>
                <a:gridCol w="2855176"/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800" dirty="0"/>
                        <a:t>I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IV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III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V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II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II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VII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 dirty="0"/>
                        <a:t>V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I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VI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/>
                        <a:t>VI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800" dirty="0"/>
                        <a:t>VII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1" y="188641"/>
          <a:ext cx="8712969" cy="64807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04903"/>
                <a:gridCol w="2904903"/>
                <a:gridCol w="2903163"/>
              </a:tblGrid>
              <a:tr h="164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/>
                        <a:t>H</a:t>
                      </a:r>
                      <a:r>
                        <a:rPr lang="en-US" sz="6600" baseline="-25000" dirty="0"/>
                        <a:t>2</a:t>
                      </a:r>
                      <a:r>
                        <a:rPr lang="en-US" sz="6600" dirty="0"/>
                        <a:t>O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/>
                        <a:t>CO</a:t>
                      </a:r>
                      <a:r>
                        <a:rPr lang="en-US" sz="6600" baseline="-25000" dirty="0"/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/>
                        <a:t>Al</a:t>
                      </a:r>
                      <a:r>
                        <a:rPr lang="en-US" sz="6600" baseline="-25000" dirty="0"/>
                        <a:t>2</a:t>
                      </a:r>
                      <a:r>
                        <a:rPr lang="en-US" sz="6600" dirty="0"/>
                        <a:t>O</a:t>
                      </a:r>
                      <a:r>
                        <a:rPr lang="en-US" sz="6600" baseline="-25000" dirty="0"/>
                        <a:t>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</a:tr>
              <a:tr h="153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/>
                        <a:t>N</a:t>
                      </a:r>
                      <a:r>
                        <a:rPr lang="en-US" sz="6600" baseline="-25000"/>
                        <a:t>2</a:t>
                      </a:r>
                      <a:r>
                        <a:rPr lang="en-US" sz="6600"/>
                        <a:t>O</a:t>
                      </a:r>
                      <a:r>
                        <a:rPr lang="en-US" sz="6600" baseline="-25000"/>
                        <a:t>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/>
                        <a:t>CO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 err="1"/>
                        <a:t>MgO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</a:tr>
              <a:tr h="164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/>
                        <a:t>Cl</a:t>
                      </a:r>
                      <a:r>
                        <a:rPr lang="en-US" sz="6600" baseline="-25000"/>
                        <a:t>2</a:t>
                      </a:r>
                      <a:r>
                        <a:rPr lang="en-US" sz="6600"/>
                        <a:t>O</a:t>
                      </a:r>
                      <a:r>
                        <a:rPr lang="en-US" sz="6600" baseline="-25000"/>
                        <a:t>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/>
                        <a:t>P</a:t>
                      </a:r>
                      <a:r>
                        <a:rPr lang="en-US" sz="6600" baseline="-25000"/>
                        <a:t>2</a:t>
                      </a:r>
                      <a:r>
                        <a:rPr lang="en-US" sz="6600"/>
                        <a:t>O</a:t>
                      </a:r>
                      <a:r>
                        <a:rPr lang="en-US" sz="6600" baseline="-25000"/>
                        <a:t>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/>
                        <a:t>Ag</a:t>
                      </a:r>
                      <a:r>
                        <a:rPr lang="en-US" sz="6600" baseline="-25000" dirty="0"/>
                        <a:t>2</a:t>
                      </a:r>
                      <a:r>
                        <a:rPr lang="en-US" sz="6600" dirty="0"/>
                        <a:t>O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</a:tr>
              <a:tr h="164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/>
                        <a:t>SO</a:t>
                      </a:r>
                      <a:r>
                        <a:rPr lang="en-US" sz="6600" baseline="-25000"/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/>
                        <a:t>CrO</a:t>
                      </a:r>
                      <a:r>
                        <a:rPr lang="en-US" sz="6600" baseline="-25000"/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600" dirty="0"/>
                        <a:t>Mn</a:t>
                      </a:r>
                      <a:r>
                        <a:rPr lang="en-US" sz="6600" baseline="-25000" dirty="0"/>
                        <a:t>2</a:t>
                      </a:r>
                      <a:r>
                        <a:rPr lang="en-US" sz="6600" dirty="0"/>
                        <a:t>O</a:t>
                      </a:r>
                      <a:r>
                        <a:rPr lang="en-US" sz="6600" baseline="-25000" dirty="0"/>
                        <a:t>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8" marR="19878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r>
              <a:rPr lang="uk-UA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ВАЛЕНТНІСТЬ</a:t>
            </a:r>
            <a:endParaRPr lang="ru-RU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3" descr="Tefllon transparent 2.gif"/>
          <p:cNvPicPr>
            <a:picLocks noChangeAspect="1"/>
          </p:cNvPicPr>
          <p:nvPr/>
        </p:nvPicPr>
        <p:blipFill>
          <a:blip r:embed="rId2"/>
          <a:srcRect t="13132" b="35481"/>
          <a:stretch>
            <a:fillRect/>
          </a:stretch>
        </p:blipFill>
        <p:spPr bwMode="auto">
          <a:xfrm>
            <a:off x="611188" y="3716338"/>
            <a:ext cx="78581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Мартышки 2.0\Рабочий стол\химия\Кислота серная техническая.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45263">
            <a:off x="3905250" y="1693863"/>
            <a:ext cx="2857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040" y="1772816"/>
            <a:ext cx="8640960" cy="2585323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Визначення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валентності хімічного елементу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uk-UA" sz="5400" b="1" spc="50" dirty="0">
                <a:ln w="1143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 положенням у періодичній системі</a:t>
            </a:r>
          </a:p>
        </p:txBody>
      </p:sp>
      <p:pic>
        <p:nvPicPr>
          <p:cNvPr id="15362" name="Picture 3" descr="C:\Documents and Settings\Мартышки 2.0\Рабочий стол\химия\Кислота серная техническая.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45263">
            <a:off x="268288" y="573088"/>
            <a:ext cx="2857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0" descr="4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437063"/>
            <a:ext cx="2808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tablicja_Mendeljeje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4800"/>
            <a:ext cx="864235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ablicja_Mendeljejeva"/>
          <p:cNvPicPr>
            <a:picLocks noChangeAspect="1" noChangeArrowheads="1"/>
          </p:cNvPicPr>
          <p:nvPr/>
        </p:nvPicPr>
        <p:blipFill>
          <a:blip r:embed="rId2"/>
          <a:srcRect l="5373" t="11382" r="85826" b="25620"/>
          <a:stretch>
            <a:fillRect/>
          </a:stretch>
        </p:blipFill>
        <p:spPr bwMode="auto">
          <a:xfrm>
            <a:off x="684213" y="1052513"/>
            <a:ext cx="7921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tablicja_Mendeljejeva"/>
          <p:cNvPicPr>
            <a:picLocks noChangeAspect="1" noChangeArrowheads="1"/>
          </p:cNvPicPr>
          <p:nvPr/>
        </p:nvPicPr>
        <p:blipFill>
          <a:blip r:embed="rId2"/>
          <a:srcRect l="14563" t="17450" r="77562" b="26900"/>
          <a:stretch>
            <a:fillRect/>
          </a:stretch>
        </p:blipFill>
        <p:spPr bwMode="auto">
          <a:xfrm>
            <a:off x="1476375" y="1412875"/>
            <a:ext cx="71913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tablicja_Mendeljejeva"/>
          <p:cNvPicPr>
            <a:picLocks noChangeAspect="1" noChangeArrowheads="1"/>
          </p:cNvPicPr>
          <p:nvPr/>
        </p:nvPicPr>
        <p:blipFill>
          <a:blip r:embed="rId2"/>
          <a:srcRect l="23073" t="17450" r="68829" b="26900"/>
          <a:stretch>
            <a:fillRect/>
          </a:stretch>
        </p:blipFill>
        <p:spPr bwMode="auto">
          <a:xfrm>
            <a:off x="2195513" y="1412875"/>
            <a:ext cx="7207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>
                <a:solidFill>
                  <a:srgbClr val="FFFF00"/>
                </a:solidFill>
              </a:rPr>
              <a:t>В</a:t>
            </a:r>
            <a:r>
              <a:rPr lang="uk-UA" b="1" dirty="0" smtClean="0">
                <a:solidFill>
                  <a:srgbClr val="FFFF00"/>
                </a:solidFill>
              </a:rPr>
              <a:t>изначення </a:t>
            </a:r>
            <a:r>
              <a:rPr lang="uk-UA" b="1" dirty="0">
                <a:solidFill>
                  <a:srgbClr val="FFFF00"/>
                </a:solidFill>
              </a:rPr>
              <a:t>валентності хімічного елементу за положенням у періодичній системі хімічних елементів Д.І.Менделєєва</a:t>
            </a:r>
            <a:endParaRPr lang="ru-RU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chemeClr val="bg1"/>
                </a:solidFill>
              </a:rPr>
              <a:t>Максимальна валентність хімічного елементу дорівнює номеру групи періодичної системи, в якій він розташований.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chemeClr val="bg1"/>
                </a:solidFill>
              </a:rPr>
              <a:t>Мінімальна валентність дорівнює:   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bg1"/>
                </a:solidFill>
              </a:rPr>
              <a:t>                          </a:t>
            </a:r>
            <a:r>
              <a:rPr lang="uk-UA" dirty="0">
                <a:solidFill>
                  <a:schemeClr val="bg1"/>
                </a:solidFill>
              </a:rPr>
              <a:t>8 - № групи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>
                <a:solidFill>
                  <a:schemeClr val="bg1"/>
                </a:solidFill>
              </a:rPr>
              <a:t>Проміжна валентність дорівнює: максимальна валентність – 2, від отриманого значення – 2 і так далі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3590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6000" b="1" smtClean="0">
                <a:solidFill>
                  <a:srgbClr val="FFFF00"/>
                </a:solidFill>
              </a:rPr>
              <a:t>                   </a:t>
            </a:r>
            <a:r>
              <a:rPr lang="en-US" sz="6000" b="1" smtClean="0">
                <a:solidFill>
                  <a:srgbClr val="FFFF00"/>
                </a:solidFill>
              </a:rPr>
              <a:t>Cl</a:t>
            </a:r>
            <a:endParaRPr lang="ru-RU" sz="6000" smtClean="0">
              <a:solidFill>
                <a:srgbClr val="FFFF00"/>
              </a:solidFill>
            </a:endParaRPr>
          </a:p>
          <a:p>
            <a:r>
              <a:rPr lang="uk-UA" smtClean="0">
                <a:solidFill>
                  <a:schemeClr val="bg1"/>
                </a:solidFill>
              </a:rPr>
              <a:t>Максимальна валентність:</a:t>
            </a:r>
            <a:r>
              <a:rPr lang="uk-UA" b="1" smtClean="0">
                <a:solidFill>
                  <a:schemeClr val="bg1"/>
                </a:solidFill>
              </a:rPr>
              <a:t> 7 </a:t>
            </a:r>
            <a:endParaRPr lang="ru-RU" smtClean="0">
              <a:solidFill>
                <a:schemeClr val="bg1"/>
              </a:solidFill>
            </a:endParaRPr>
          </a:p>
          <a:p>
            <a:r>
              <a:rPr lang="uk-UA" smtClean="0">
                <a:solidFill>
                  <a:schemeClr val="bg1"/>
                </a:solidFill>
              </a:rPr>
              <a:t>Мінімальна валентність: </a:t>
            </a:r>
            <a:r>
              <a:rPr lang="uk-UA" b="1" smtClean="0">
                <a:solidFill>
                  <a:schemeClr val="bg1"/>
                </a:solidFill>
              </a:rPr>
              <a:t>8- 7 = 1</a:t>
            </a:r>
            <a:endParaRPr lang="ru-RU" smtClean="0">
              <a:solidFill>
                <a:schemeClr val="bg1"/>
              </a:solidFill>
            </a:endParaRPr>
          </a:p>
          <a:p>
            <a:r>
              <a:rPr lang="uk-UA" smtClean="0">
                <a:solidFill>
                  <a:schemeClr val="bg1"/>
                </a:solidFill>
              </a:rPr>
              <a:t>Проміжне значення валентності:</a:t>
            </a:r>
            <a:endParaRPr lang="ru-RU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                </a:t>
            </a:r>
            <a:r>
              <a:rPr lang="uk-UA" b="1" smtClean="0">
                <a:solidFill>
                  <a:schemeClr val="bg1"/>
                </a:solidFill>
              </a:rPr>
              <a:t>7-2=5;   5-2=3;  3-2=1</a:t>
            </a:r>
            <a:endParaRPr lang="ru-RU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  <a:p>
            <a:endParaRPr lang="ru-RU" smtClean="0"/>
          </a:p>
        </p:txBody>
      </p:sp>
      <p:pic>
        <p:nvPicPr>
          <p:cNvPr id="18434" name="Picture 3" descr="D:\Love\АТ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92375"/>
            <a:ext cx="89646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836712"/>
            <a:ext cx="115212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 O</a:t>
            </a:r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4664"/>
            <a:ext cx="149912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IV II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980728"/>
            <a:ext cx="130588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 O</a:t>
            </a:r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404664"/>
            <a:ext cx="116570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IV  II</a:t>
            </a:r>
            <a:endParaRPr lang="ru-RU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980728"/>
            <a:ext cx="13420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 </a:t>
            </a:r>
            <a:r>
              <a:rPr lang="en-US" sz="54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</a:t>
            </a:r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404664"/>
            <a:ext cx="90281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   </a:t>
            </a:r>
            <a:r>
              <a:rPr lang="en-US" sz="4400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endParaRPr lang="ru-RU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196752"/>
            <a:ext cx="4507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1268760"/>
            <a:ext cx="4507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65" name="Рисунок 15" descr="0_3a856_7b07bf20_L.jp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79914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2" grpId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uchitel-1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05263"/>
            <a:ext cx="20145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31840" y="2348880"/>
            <a:ext cx="1689709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 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276872"/>
            <a:ext cx="1630576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1628800"/>
            <a:ext cx="7906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IV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1700808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II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620688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140200" y="1412875"/>
            <a:ext cx="43180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08625" y="1484313"/>
            <a:ext cx="503238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732240" y="3573016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3645024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12776"/>
          <a:ext cx="8229600" cy="478112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9528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(II)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(I)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 (III)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 (IV)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95282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875" y="2708275"/>
            <a:ext cx="1944688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PH</a:t>
            </a:r>
            <a:r>
              <a:rPr lang="en-US" sz="4000" b="1" dirty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708275"/>
            <a:ext cx="1873250" cy="98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P</a:t>
            </a:r>
            <a:r>
              <a:rPr lang="en-US" sz="4000" b="1" dirty="0">
                <a:solidFill>
                  <a:schemeClr val="tx1"/>
                </a:solidFill>
              </a:rPr>
              <a:t>2</a:t>
            </a:r>
            <a:r>
              <a:rPr lang="en-US" sz="6000" b="1" dirty="0">
                <a:solidFill>
                  <a:schemeClr val="tx1"/>
                </a:solidFill>
              </a:rPr>
              <a:t>S</a:t>
            </a:r>
            <a:r>
              <a:rPr lang="en-US" sz="4000" b="1" dirty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9563" y="2708275"/>
            <a:ext cx="1728787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PCl</a:t>
            </a:r>
            <a:r>
              <a:rPr lang="en-US" sz="4000" b="1" dirty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4438" y="3933825"/>
            <a:ext cx="194310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CH</a:t>
            </a:r>
            <a:r>
              <a:rPr lang="en-US" sz="4000" b="1" dirty="0">
                <a:solidFill>
                  <a:schemeClr val="tx1"/>
                </a:solidFill>
              </a:rPr>
              <a:t>4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933825"/>
            <a:ext cx="1873250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CS</a:t>
            </a:r>
            <a:r>
              <a:rPr lang="en-US" sz="4000" b="1" dirty="0">
                <a:solidFill>
                  <a:schemeClr val="tx1"/>
                </a:solidFill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59563" y="3933825"/>
            <a:ext cx="1800225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CCl</a:t>
            </a:r>
            <a:r>
              <a:rPr lang="en-US" sz="4000" b="1" dirty="0">
                <a:solidFill>
                  <a:schemeClr val="tx1"/>
                </a:solidFill>
              </a:rPr>
              <a:t>4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75" y="5157788"/>
            <a:ext cx="1871663" cy="985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KH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157788"/>
            <a:ext cx="1873250" cy="985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K</a:t>
            </a:r>
            <a:r>
              <a:rPr lang="en-US" sz="4000" b="1" dirty="0">
                <a:solidFill>
                  <a:schemeClr val="tx1"/>
                </a:solidFill>
              </a:rPr>
              <a:t>2</a:t>
            </a:r>
            <a:r>
              <a:rPr lang="en-US" sz="6000" b="1" dirty="0">
                <a:solidFill>
                  <a:schemeClr val="tx1"/>
                </a:solidFill>
              </a:rPr>
              <a:t>S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59563" y="5084763"/>
            <a:ext cx="1800225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chemeClr val="tx1"/>
                </a:solidFill>
              </a:rPr>
              <a:t>KCl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15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smtClean="0">
                <a:solidFill>
                  <a:srgbClr val="FFFF00"/>
                </a:solidFill>
              </a:rPr>
              <a:t>№1</a:t>
            </a:r>
            <a:endParaRPr lang="ru-RU" sz="6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99</Words>
  <Application>Microsoft Office PowerPoint</Application>
  <PresentationFormat>Екран (4:3)</PresentationFormat>
  <Paragraphs>43</Paragraphs>
  <Slides>14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Шаблон оформлення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Calibri</vt:lpstr>
      <vt:lpstr>Arial</vt:lpstr>
      <vt:lpstr>Times New Roman</vt:lpstr>
      <vt:lpstr>Тема Office</vt:lpstr>
      <vt:lpstr>Слайд 1</vt:lpstr>
      <vt:lpstr>ВАЛЕНТНІСТЬ</vt:lpstr>
      <vt:lpstr>Слайд 3</vt:lpstr>
      <vt:lpstr>Слайд 4</vt:lpstr>
      <vt:lpstr>Слайд 5</vt:lpstr>
      <vt:lpstr>Слайд 6</vt:lpstr>
      <vt:lpstr>Слайд 7</vt:lpstr>
      <vt:lpstr>Слайд 8</vt:lpstr>
      <vt:lpstr>№1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НАШ</dc:creator>
  <cp:lastModifiedBy>Dealine</cp:lastModifiedBy>
  <cp:revision>26</cp:revision>
  <dcterms:created xsi:type="dcterms:W3CDTF">2013-12-09T16:57:22Z</dcterms:created>
  <dcterms:modified xsi:type="dcterms:W3CDTF">2014-10-31T20:17:05Z</dcterms:modified>
</cp:coreProperties>
</file>