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6"/>
  </p:notesMasterIdLst>
  <p:sldIdLst>
    <p:sldId id="256" r:id="rId2"/>
    <p:sldId id="297" r:id="rId3"/>
    <p:sldId id="291" r:id="rId4"/>
    <p:sldId id="286" r:id="rId5"/>
    <p:sldId id="292" r:id="rId6"/>
    <p:sldId id="295" r:id="rId7"/>
    <p:sldId id="294" r:id="rId8"/>
    <p:sldId id="263" r:id="rId9"/>
    <p:sldId id="264" r:id="rId10"/>
    <p:sldId id="268" r:id="rId11"/>
    <p:sldId id="266" r:id="rId12"/>
    <p:sldId id="298" r:id="rId13"/>
    <p:sldId id="299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55257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1" autoAdjust="0"/>
  </p:normalViewPr>
  <p:slideViewPr>
    <p:cSldViewPr>
      <p:cViewPr>
        <p:scale>
          <a:sx n="75" d="100"/>
          <a:sy n="75" d="100"/>
        </p:scale>
        <p:origin x="-2652" y="-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CECD5E-57C6-4D10-9DF7-97282DB7E781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432792-5159-47CB-95F2-A4981C98B54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uk-UA" smtClean="0">
                <a:latin typeface="Arial" charset="0"/>
              </a:rPr>
              <a:t>у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3072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C6A12C7-864A-4B7F-87A7-C2875D77279A}" type="slidenum">
              <a:rPr lang="ru-RU" sz="1200">
                <a:latin typeface="+mn-lt"/>
              </a:rPr>
              <a:pPr algn="r">
                <a:defRPr/>
              </a:pPr>
              <a:t>12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AA10D-B778-43D4-9C9D-C74839FF331C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9AFEA-1AF8-4277-BFA1-0F3E0C0B8B0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85442-DBF9-4AC1-B3F1-EF575588384C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87EBB-433F-46C7-9F3D-F1D5D33038F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6199187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9187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A164-52EC-43F2-A13F-07B53EDA5CCB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F489A-4E2D-420E-B402-CC1A246BAE4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0E757-F729-43EF-B833-BCE9DE465EFF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CC8DD-E767-4501-A447-90ADC5819D3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7E8C2-664D-4F95-BD2D-E731C0874A67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A7074-BA9B-4260-A507-1EDBD7EEE43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151C2-3504-47C8-B8F5-E3EA56056062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235D-DD07-4D29-953F-AFFD363B0D3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1073-463D-406C-B61D-A5A7165A0A14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B8527-09AB-4D6A-AB73-3A8704E63D2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9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1F912-B8CF-4886-BCF1-1BFE2CF5BCC6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4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4B4F3-DEFD-4E3C-BE11-8B55DA47508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44279-2928-41A5-9764-5DB84B49663C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3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ABE3F-7BF0-49D2-83B7-EECF612B97A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1E5E0-D3F9-4F08-8E8D-DDECA101DF67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D05EF-0EAE-4987-BC93-FFD5010A8A8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A98E6-FD17-41DD-9A39-6F28ECCDE7A7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3A28B-EF5E-44C6-ACD4-55EADF4C829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32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" name="Дата 6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rtlCol="0" anchor="ctr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DBC358-C148-4ED3-96EE-5FF9EB7FD95A}" type="datetimeFigureOut">
              <a:rPr lang="ru-RU"/>
              <a:pPr>
                <a:defRPr/>
              </a:pPr>
              <a:t>04.11.2014</a:t>
            </a:fld>
            <a:endParaRPr lang="ru-RU"/>
          </a:p>
        </p:txBody>
      </p:sp>
      <p:sp>
        <p:nvSpPr>
          <p:cNvPr id="15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0B74E4-3D55-4172-BC8F-A8F0E475530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7" name="Нижний колонтитул 9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>
    <p:pull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1307B"/>
        </a:buClr>
        <a:buSzPct val="60000"/>
        <a:buFont typeface="Wingdings" pitchFamily="2" charset="2"/>
        <a:buChar char=""/>
        <a:defRPr>
          <a:solidFill>
            <a:schemeClr val="tx1"/>
          </a:solidFill>
          <a:latin typeface="+mn-lt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FAEC5"/>
        </a:buClr>
        <a:buSzPct val="60000"/>
        <a:buFont typeface="Wingdings" pitchFamily="2" charset="2"/>
        <a:buChar char=""/>
        <a:defRPr>
          <a:solidFill>
            <a:schemeClr val="tx1"/>
          </a:solidFill>
          <a:latin typeface="+mn-lt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1919288" indent="-182563" algn="l" rtl="0" eaLnBrk="0" fontAlgn="base" hangingPunct="0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376488" indent="-182563" algn="l" rtl="0" eaLnBrk="0" fontAlgn="base" hangingPunct="0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833688" indent="-182563" algn="l" rtl="0" eaLnBrk="0" fontAlgn="base" hangingPunct="0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290888" indent="-182563" algn="l" rtl="0" eaLnBrk="0" fontAlgn="base" hangingPunct="0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42988" y="908050"/>
            <a:ext cx="6929437" cy="2857500"/>
          </a:xfrm>
        </p:spPr>
        <p:txBody>
          <a:bodyPr/>
          <a:lstStyle/>
          <a:p>
            <a:pPr algn="ctr" eaLnBrk="1" hangingPunct="1"/>
            <a:r>
              <a:rPr lang="uk-UA" sz="3600" b="1" smtClean="0"/>
              <a:t/>
            </a:r>
            <a:br>
              <a:rPr lang="uk-UA" sz="3600" b="1" smtClean="0"/>
            </a:br>
            <a:r>
              <a:rPr lang="uk-UA" sz="3600" b="1" smtClean="0"/>
              <a:t/>
            </a:r>
            <a:br>
              <a:rPr lang="uk-UA" sz="3600" b="1" smtClean="0"/>
            </a:br>
            <a:r>
              <a:rPr lang="uk-UA" sz="3600" b="1" smtClean="0">
                <a:latin typeface="Arial" charset="0"/>
              </a:rPr>
              <a:t/>
            </a:r>
            <a:br>
              <a:rPr lang="uk-UA" sz="3600" b="1" smtClean="0">
                <a:latin typeface="Arial" charset="0"/>
              </a:rPr>
            </a:br>
            <a:r>
              <a:rPr lang="uk-UA" sz="3600" b="1" smtClean="0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uk-UA" sz="3600" b="1" smtClean="0">
                <a:solidFill>
                  <a:schemeClr val="accent2"/>
                </a:solidFill>
              </a:rPr>
              <a:t> </a:t>
            </a:r>
            <a:r>
              <a:rPr lang="uk-UA" sz="3200" smtClean="0">
                <a:solidFill>
                  <a:schemeClr val="accent2"/>
                </a:solidFill>
                <a:latin typeface="Arial" charset="0"/>
              </a:rPr>
              <a:t>ОСОБИСТІСНО-ОРІЄНТОВАНИЙ </a:t>
            </a:r>
            <a:r>
              <a:rPr lang="uk-UA" sz="3200" smtClean="0">
                <a:solidFill>
                  <a:schemeClr val="accent2"/>
                </a:solidFill>
              </a:rPr>
              <a:t>ПІДХІД до вивчення біології у 6 класі в умовах Нового Державного стандарту”</a:t>
            </a:r>
            <a:endParaRPr lang="ru-RU" sz="3200" smtClean="0">
              <a:solidFill>
                <a:schemeClr val="accent2"/>
              </a:solidFill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132138" y="4076700"/>
            <a:ext cx="5553075" cy="217328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uk-UA" b="1" smtClean="0">
                <a:solidFill>
                  <a:srgbClr val="552579"/>
                </a:solidFill>
              </a:rPr>
              <a:t>Підотувала</a:t>
            </a:r>
            <a:r>
              <a:rPr lang="uk-UA" b="1" smtClean="0">
                <a:solidFill>
                  <a:srgbClr val="552579"/>
                </a:solidFill>
                <a:latin typeface="Arial" charset="0"/>
              </a:rPr>
              <a:t>:</a:t>
            </a:r>
            <a:r>
              <a:rPr lang="uk-UA" b="1" smtClean="0">
                <a:solidFill>
                  <a:srgbClr val="552579"/>
                </a:solidFill>
              </a:rPr>
              <a:t>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uk-UA" b="1" smtClean="0">
                <a:solidFill>
                  <a:srgbClr val="552579"/>
                </a:solidFill>
              </a:rPr>
              <a:t>    Вчитель біології</a:t>
            </a:r>
            <a:r>
              <a:rPr lang="uk-UA" b="1" smtClean="0">
                <a:solidFill>
                  <a:srgbClr val="552579"/>
                </a:solidFill>
                <a:latin typeface="Arial" charset="0"/>
              </a:rPr>
              <a:t> та хімії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uk-UA" b="1" smtClean="0">
                <a:solidFill>
                  <a:srgbClr val="552579"/>
                </a:solidFill>
                <a:latin typeface="Arial" charset="0"/>
              </a:rPr>
              <a:t>ЗОШ І-І ступенів с. Підріччя</a:t>
            </a:r>
            <a:r>
              <a:rPr lang="uk-UA" b="1" smtClean="0">
                <a:solidFill>
                  <a:srgbClr val="552579"/>
                </a:solidFill>
              </a:rPr>
              <a:t>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552579"/>
                </a:solidFill>
                <a:latin typeface="Arial" charset="0"/>
              </a:rPr>
              <a:t>Федорук Руслана Володимирівна</a:t>
            </a:r>
          </a:p>
        </p:txBody>
      </p:sp>
      <p:sp>
        <p:nvSpPr>
          <p:cNvPr id="14339" name="Подзаголовок 2"/>
          <p:cNvSpPr txBox="1">
            <a:spLocks/>
          </p:cNvSpPr>
          <p:nvPr/>
        </p:nvSpPr>
        <p:spPr bwMode="auto">
          <a:xfrm>
            <a:off x="2428875" y="6429375"/>
            <a:ext cx="6172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uk-UA" sz="1800" b="1">
              <a:solidFill>
                <a:schemeClr val="tx2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341438"/>
            <a:ext cx="7467600" cy="703262"/>
          </a:xfrm>
        </p:spPr>
        <p:txBody>
          <a:bodyPr/>
          <a:lstStyle/>
          <a:p>
            <a:pPr algn="ctr" eaLnBrk="1" hangingPunct="1"/>
            <a:r>
              <a:rPr lang="uk-UA" sz="3200" smtClean="0">
                <a:solidFill>
                  <a:schemeClr val="accent2"/>
                </a:solidFill>
              </a:rPr>
              <a:t>Основні принципи особистісно-орієнтованого підходу на уроках біології</a:t>
            </a:r>
            <a:endParaRPr lang="ru-RU" sz="3200" smtClean="0">
              <a:solidFill>
                <a:schemeClr val="accent2"/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411413" y="2492375"/>
            <a:ext cx="5829300" cy="1857375"/>
          </a:xfrm>
        </p:spPr>
        <p:txBody>
          <a:bodyPr/>
          <a:lstStyle/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1.Індивідуалізації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2.Спіралеподібної побудови        навчального матеріалу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3.Постійної самооцінки(самоаналіз)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4.Наближення до реального життя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5.Варіативності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6.Цілісності навчання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       </a:t>
            </a:r>
          </a:p>
          <a:p>
            <a:pPr marL="0" indent="371475" eaLnBrk="1" hangingPunct="1">
              <a:buFont typeface="Wingdings" pitchFamily="2" charset="2"/>
              <a:buNone/>
            </a:pPr>
            <a:r>
              <a:rPr lang="ru-RU" smtClean="0"/>
              <a:t>   </a:t>
            </a:r>
          </a:p>
        </p:txBody>
      </p:sp>
      <p:pic>
        <p:nvPicPr>
          <p:cNvPr id="24579" name="Picture 2" descr="Одноклассники задать вопрос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93625" y="4292600"/>
            <a:ext cx="2700338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Заголовок 1"/>
          <p:cNvSpPr txBox="1">
            <a:spLocks/>
          </p:cNvSpPr>
          <p:nvPr/>
        </p:nvSpPr>
        <p:spPr bwMode="auto">
          <a:xfrm>
            <a:off x="285750" y="2571750"/>
            <a:ext cx="82153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uk-UA" sz="2800">
              <a:solidFill>
                <a:srgbClr val="E90062"/>
              </a:solidFill>
              <a:latin typeface="Century Schoolbook" pitchFamily="18" charset="0"/>
            </a:endParaRPr>
          </a:p>
        </p:txBody>
      </p:sp>
      <p:sp>
        <p:nvSpPr>
          <p:cNvPr id="24581" name="Содержимое 2"/>
          <p:cNvSpPr txBox="1">
            <a:spLocks/>
          </p:cNvSpPr>
          <p:nvPr/>
        </p:nvSpPr>
        <p:spPr bwMode="auto">
          <a:xfrm>
            <a:off x="2428875" y="4000500"/>
            <a:ext cx="635793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71475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>
                <a:latin typeface="Century Schoolbook" pitchFamily="18" charset="0"/>
              </a:rPr>
              <a:t>.</a:t>
            </a:r>
            <a:endParaRPr lang="ru-RU">
              <a:latin typeface="Century Schoolbook" pitchFamily="18" charset="0"/>
            </a:endParaRPr>
          </a:p>
        </p:txBody>
      </p:sp>
      <p:pic>
        <p:nvPicPr>
          <p:cNvPr id="24582" name="Picture 12" descr="Сравнение характеристик Vaillant uniSTOR VIH R 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3" y="3714750"/>
            <a:ext cx="240506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2" descr="Сравнение характеристик Vaillant uniSTOR VIH R 1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14750"/>
            <a:ext cx="24050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6" descr="anusya: рисунки збережемо природ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63" y="4484688"/>
            <a:ext cx="2286000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8" descr="Удивительное рядом. Портал &quot;100 Кругов&quot; - открыт TGFamily`s news. Семейные новост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4894263"/>
            <a:ext cx="2166938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0" descr="люди Записи в рубрике люди Дневник svetikya :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75" y="4829175"/>
            <a:ext cx="2214563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Заголовок 10"/>
          <p:cNvSpPr>
            <a:spLocks noGrp="1"/>
          </p:cNvSpPr>
          <p:nvPr>
            <p:ph type="title" idx="4294967295"/>
          </p:nvPr>
        </p:nvSpPr>
        <p:spPr>
          <a:xfrm>
            <a:off x="684213" y="620713"/>
            <a:ext cx="7467600" cy="714375"/>
          </a:xfrm>
        </p:spPr>
        <p:txBody>
          <a:bodyPr/>
          <a:lstStyle/>
          <a:p>
            <a:pPr algn="ctr" eaLnBrk="1" hangingPunct="1"/>
            <a:r>
              <a:rPr lang="ru-RU" sz="3200" smtClean="0">
                <a:solidFill>
                  <a:schemeClr val="accent2"/>
                </a:solidFill>
              </a:rPr>
              <a:t>Щоб особистісно-орієнтовний підхід був ефективним, вчителю необхідно:</a:t>
            </a:r>
          </a:p>
        </p:txBody>
      </p:sp>
      <p:sp>
        <p:nvSpPr>
          <p:cNvPr id="27653" name="Содержимое 11"/>
          <p:cNvSpPr>
            <a:spLocks noGrp="1"/>
          </p:cNvSpPr>
          <p:nvPr>
            <p:ph sz="quarter" idx="4294967295"/>
          </p:nvPr>
        </p:nvSpPr>
        <p:spPr>
          <a:xfrm>
            <a:off x="395288" y="1484313"/>
            <a:ext cx="8501062" cy="42862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r>
              <a:rPr lang="uk-UA" sz="2200" smtClean="0"/>
              <a:t> </a:t>
            </a:r>
            <a:r>
              <a:rPr lang="uk-UA" smtClean="0"/>
              <a:t>використовувати різні форми та методи навчально-пізнавальної діяльності;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r>
              <a:rPr lang="uk-UA" smtClean="0"/>
              <a:t>розвивати комунікативні якості учня;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r>
              <a:rPr lang="uk-UA" smtClean="0"/>
              <a:t>Створювати на уроці “ситуації розвитку та успіху”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r>
              <a:rPr lang="uk-UA" smtClean="0"/>
              <a:t>Використовувати різні види пізнавальної діяльності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r>
              <a:rPr lang="uk-UA" smtClean="0"/>
              <a:t>Опиратись на досвід учня,на його власні спостереження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r>
              <a:rPr lang="uk-UA" smtClean="0"/>
              <a:t>Надати вивченню біології дослідницького характеру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Blip>
                <a:blip r:embed="rId5"/>
              </a:buBlip>
            </a:pPr>
            <a:endParaRPr lang="ru-RU" sz="280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Алика Болото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4508500"/>
            <a:ext cx="2419350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00113" y="1052513"/>
            <a:ext cx="7467600" cy="631825"/>
          </a:xfrm>
        </p:spPr>
        <p:txBody>
          <a:bodyPr/>
          <a:lstStyle/>
          <a:p>
            <a:pPr algn="ctr" eaLnBrk="1" hangingPunct="1"/>
            <a:r>
              <a:rPr lang="ru-RU" sz="3200" smtClean="0">
                <a:solidFill>
                  <a:schemeClr val="accent2"/>
                </a:solidFill>
              </a:rPr>
              <a:t>З власного досвіду: цікаві прийоми на уроці біології у 6 класі</a:t>
            </a:r>
          </a:p>
        </p:txBody>
      </p:sp>
      <p:sp>
        <p:nvSpPr>
          <p:cNvPr id="30724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84213" y="1916113"/>
            <a:ext cx="6357937" cy="2000250"/>
          </a:xfrm>
        </p:spPr>
        <p:txBody>
          <a:bodyPr/>
          <a:lstStyle/>
          <a:p>
            <a:pPr marL="0" indent="365125" algn="just" eaLnBrk="1" hangingPunct="1">
              <a:buFont typeface="Wingdings" pitchFamily="2" charset="2"/>
              <a:buNone/>
            </a:pPr>
            <a:r>
              <a:rPr lang="ru-RU" sz="2200" smtClean="0"/>
              <a:t>-- приваблива мета уроку</a:t>
            </a:r>
          </a:p>
          <a:p>
            <a:pPr marL="0" indent="365125" algn="just" eaLnBrk="1" hangingPunct="1">
              <a:buFont typeface="Wingdings" pitchFamily="2" charset="2"/>
              <a:buNone/>
            </a:pPr>
            <a:r>
              <a:rPr lang="ru-RU" sz="2200" smtClean="0"/>
              <a:t>-- творчі завдання</a:t>
            </a:r>
          </a:p>
          <a:p>
            <a:pPr marL="0" indent="365125" algn="just" eaLnBrk="1" hangingPunct="1">
              <a:buFont typeface="Wingdings" pitchFamily="2" charset="2"/>
              <a:buNone/>
            </a:pPr>
            <a:r>
              <a:rPr lang="ru-RU" sz="2200" smtClean="0"/>
              <a:t>-- ефект здивування</a:t>
            </a:r>
          </a:p>
          <a:p>
            <a:pPr marL="0" indent="365125" algn="just" eaLnBrk="1" hangingPunct="1">
              <a:buFont typeface="Wingdings" pitchFamily="2" charset="2"/>
              <a:buNone/>
            </a:pPr>
            <a:r>
              <a:rPr lang="ru-RU" sz="2200" smtClean="0"/>
              <a:t>-- фантастична ситуація</a:t>
            </a:r>
          </a:p>
          <a:p>
            <a:pPr marL="0" indent="365125" algn="just" eaLnBrk="1" hangingPunct="1">
              <a:buFont typeface="Wingdings" pitchFamily="2" charset="2"/>
              <a:buNone/>
            </a:pPr>
            <a:r>
              <a:rPr lang="ru-RU" sz="2200" smtClean="0"/>
              <a:t>-- відшукай біологічну помилку</a:t>
            </a:r>
          </a:p>
          <a:p>
            <a:pPr marL="0" indent="365125" algn="just" eaLnBrk="1" hangingPunct="1">
              <a:buFont typeface="Wingdings" pitchFamily="2" charset="2"/>
              <a:buNone/>
            </a:pPr>
            <a:r>
              <a:rPr lang="ru-RU" sz="2200" smtClean="0"/>
              <a:t>-- практичне застосування теорії</a:t>
            </a:r>
          </a:p>
        </p:txBody>
      </p:sp>
      <p:sp>
        <p:nvSpPr>
          <p:cNvPr id="30725" name="Содержимое 2"/>
          <p:cNvSpPr txBox="1">
            <a:spLocks/>
          </p:cNvSpPr>
          <p:nvPr/>
        </p:nvSpPr>
        <p:spPr bwMode="auto">
          <a:xfrm>
            <a:off x="71438" y="2714625"/>
            <a:ext cx="82867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5125" algn="just">
              <a:spcBef>
                <a:spcPts val="600"/>
              </a:spcBef>
              <a:buClr>
                <a:schemeClr val="accent1"/>
              </a:buClr>
              <a:buSzPct val="70000"/>
              <a:buFontTx/>
              <a:buBlip>
                <a:blip r:embed="rId4"/>
              </a:buBlip>
            </a:pPr>
            <a:endParaRPr lang="uk-UA" sz="2200">
              <a:latin typeface="Century Schoolbook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200" y="285750"/>
            <a:ext cx="7972425" cy="3786188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Відомий педагог </a:t>
            </a:r>
            <a:r>
              <a:rPr lang="uk-UA" b="1" smtClean="0"/>
              <a:t>В.Ф.Шаталов </a:t>
            </a:r>
            <a:r>
              <a:rPr lang="uk-UA" smtClean="0"/>
              <a:t> відзначав 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 “ … Нехай наші учні помиляються, нехай вони сперечаються і не погоджуються з нами, вчителями , нехай тільки вони ніколи не будуть байдужими  “ , а саме активні методи та форми навчальної діяльності спонукають учнів до висловлення та обстоювання власної думки формують емоційно-ціннісне ставлення до предмета.</a:t>
            </a:r>
            <a:endParaRPr lang="ru-RU" smtClean="0"/>
          </a:p>
        </p:txBody>
      </p:sp>
      <p:pic>
        <p:nvPicPr>
          <p:cNvPr id="32771" name="Picture 2" descr="http://im3-tub-ua.yandex.net/i?id=a010ca46cf826da232557a54116c2de3-47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3571875"/>
            <a:ext cx="4214813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692275" y="188913"/>
            <a:ext cx="6786563" cy="4357687"/>
          </a:xfrm>
        </p:spPr>
        <p:txBody>
          <a:bodyPr/>
          <a:lstStyle/>
          <a:p>
            <a:pPr algn="ctr" eaLnBrk="1" hangingPunct="1"/>
            <a:r>
              <a:rPr lang="uk-UA" sz="6000" b="1" smtClean="0">
                <a:solidFill>
                  <a:schemeClr val="accent2"/>
                </a:solidFill>
              </a:rPr>
              <a:t>ДЯКУЮ ЗА УВАГУ !</a:t>
            </a:r>
            <a:endParaRPr lang="ru-RU" sz="60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-612775" y="692150"/>
            <a:ext cx="7467600" cy="1143000"/>
          </a:xfrm>
        </p:spPr>
        <p:txBody>
          <a:bodyPr/>
          <a:lstStyle/>
          <a:p>
            <a:pPr algn="ctr"/>
            <a:r>
              <a:rPr lang="uk-UA" sz="4400" smtClean="0">
                <a:solidFill>
                  <a:srgbClr val="552579"/>
                </a:solidFill>
                <a:latin typeface="Arial" charset="0"/>
              </a:rPr>
              <a:t>Сучасний учень 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539750" y="2565400"/>
            <a:ext cx="7467600" cy="4873625"/>
          </a:xfrm>
        </p:spPr>
        <p:txBody>
          <a:bodyPr/>
          <a:lstStyle/>
          <a:p>
            <a:r>
              <a:rPr lang="uk-UA" smtClean="0"/>
              <a:t>Має ,не тільки міцні знання,але й достатній рівень життєвих компетентностей;</a:t>
            </a:r>
          </a:p>
          <a:p>
            <a:r>
              <a:rPr lang="uk-UA" smtClean="0"/>
              <a:t>Вміє успішно адаптуватися в  швидко-змінному сучасному світі;</a:t>
            </a:r>
          </a:p>
          <a:p>
            <a:r>
              <a:rPr lang="uk-UA" smtClean="0"/>
              <a:t>Вміє визначатись з колом своїх власних інтересів та уподобань, толерантно відстоює їх;</a:t>
            </a:r>
          </a:p>
          <a:p>
            <a:r>
              <a:rPr lang="uk-UA" smtClean="0"/>
              <a:t>Впевнений у власних силах;</a:t>
            </a:r>
          </a:p>
          <a:p>
            <a:r>
              <a:rPr lang="uk-UA" smtClean="0"/>
              <a:t>У майбутньому – активний член суспільства</a:t>
            </a:r>
          </a:p>
          <a:p>
            <a:endParaRPr lang="uk-UA" smtClean="0"/>
          </a:p>
          <a:p>
            <a:endParaRPr lang="uk-UA" smtClean="0"/>
          </a:p>
        </p:txBody>
      </p:sp>
      <p:pic>
        <p:nvPicPr>
          <p:cNvPr id="16387" name="Picture 2" descr="Одноклассники задать вопрос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260350"/>
            <a:ext cx="27003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00113" y="5084763"/>
            <a:ext cx="7467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accent2"/>
                </a:solidFill>
              </a:rPr>
              <a:t>Особистісно-орієнтований </a:t>
            </a:r>
            <a:r>
              <a:rPr lang="ru-RU" sz="4000" b="1" smtClean="0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ru-RU" sz="4000" b="1" smtClean="0">
                <a:solidFill>
                  <a:schemeClr val="accent2"/>
                </a:solidFill>
              </a:rPr>
              <a:t>підхід</a:t>
            </a:r>
            <a:r>
              <a:rPr lang="en-US" sz="4000" b="1" smtClean="0">
                <a:solidFill>
                  <a:schemeClr val="accent2"/>
                </a:solidFill>
              </a:rPr>
              <a:t/>
            </a:r>
            <a:br>
              <a:rPr lang="en-US" sz="4000" b="1" smtClean="0">
                <a:solidFill>
                  <a:schemeClr val="accent2"/>
                </a:solidFill>
              </a:rPr>
            </a:br>
            <a:r>
              <a:rPr lang="uk-UA" sz="2800" b="1" smtClean="0">
                <a:latin typeface="Arial" charset="0"/>
              </a:rPr>
              <a:t>спирається на такі основні положення:</a:t>
            </a:r>
            <a:br>
              <a:rPr lang="uk-UA" sz="2800" b="1" smtClean="0">
                <a:latin typeface="Arial" charset="0"/>
              </a:rPr>
            </a:br>
            <a:r>
              <a:rPr lang="uk-UA" sz="2800" b="1" smtClean="0">
                <a:latin typeface="Arial" charset="0"/>
              </a:rPr>
              <a:t/>
            </a:r>
            <a:br>
              <a:rPr lang="uk-UA" sz="2800" b="1" smtClean="0">
                <a:latin typeface="Arial" charset="0"/>
              </a:rPr>
            </a:br>
            <a:r>
              <a:rPr lang="uk-UA" sz="2800" b="1" smtClean="0">
                <a:latin typeface="Arial" charset="0"/>
              </a:rPr>
              <a:t>-- учень завжди суб</a:t>
            </a:r>
            <a:r>
              <a:rPr lang="ru-RU" sz="2800" b="1" smtClean="0">
                <a:latin typeface="Arial" charset="0"/>
                <a:cs typeface="Arial" charset="0"/>
              </a:rPr>
              <a:t>҆єкт,а не об҆єкт навчання;</a:t>
            </a:r>
            <a:br>
              <a:rPr lang="ru-RU" sz="2800" b="1" smtClean="0">
                <a:latin typeface="Arial" charset="0"/>
                <a:cs typeface="Arial" charset="0"/>
              </a:rPr>
            </a:br>
            <a:r>
              <a:rPr lang="ru-RU" sz="2800" b="1" smtClean="0">
                <a:latin typeface="Arial" charset="0"/>
                <a:cs typeface="Arial" charset="0"/>
              </a:rPr>
              <a:t>--засвоєння учнем необхідних знань,умінь і навичок;</a:t>
            </a:r>
            <a:br>
              <a:rPr lang="ru-RU" sz="2800" b="1" smtClean="0">
                <a:latin typeface="Arial" charset="0"/>
                <a:cs typeface="Arial" charset="0"/>
              </a:rPr>
            </a:br>
            <a:r>
              <a:rPr lang="ru-RU" sz="2800" b="1" smtClean="0">
                <a:latin typeface="Arial" charset="0"/>
                <a:cs typeface="Arial" charset="0"/>
              </a:rPr>
              <a:t>--розвиток особистості учня як суб҆єкта навчання і виховання;</a:t>
            </a:r>
            <a:br>
              <a:rPr lang="ru-RU" sz="2800" b="1" smtClean="0">
                <a:latin typeface="Arial" charset="0"/>
                <a:cs typeface="Arial" charset="0"/>
              </a:rPr>
            </a:br>
            <a:r>
              <a:rPr lang="ru-RU" sz="2800" b="1" smtClean="0">
                <a:latin typeface="Arial" charset="0"/>
                <a:cs typeface="Arial" charset="0"/>
              </a:rPr>
              <a:t>--активна співпраця та співтворчість учня з учителем.</a:t>
            </a:r>
            <a:endParaRPr lang="ru-RU" sz="4000" b="1" smtClean="0"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4856163" y="3511550"/>
            <a:ext cx="4286250" cy="228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uk-UA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" name="Стрелка вниз 7"/>
          <p:cNvSpPr>
            <a:spLocks noChangeArrowheads="1"/>
          </p:cNvSpPr>
          <p:nvPr/>
        </p:nvSpPr>
        <p:spPr bwMode="auto">
          <a:xfrm rot="-6683394">
            <a:off x="-3548856" y="3701256"/>
            <a:ext cx="963612" cy="157162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B0F0"/>
          </a:solidFill>
          <a:ln w="12700" algn="ctr">
            <a:solidFill>
              <a:srgbClr val="0070C0"/>
            </a:solidFill>
            <a:miter lim="800000"/>
            <a:headEnd/>
            <a:tailEnd/>
          </a:ln>
          <a:effectLst>
            <a:outerShdw dist="25000" dir="5400000" rotWithShape="0">
              <a:srgbClr val="000000">
                <a:alpha val="39999"/>
              </a:srgbClr>
            </a:outerShdw>
          </a:effectLst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17412" name="Содержимое 2"/>
          <p:cNvSpPr txBox="1">
            <a:spLocks/>
          </p:cNvSpPr>
          <p:nvPr/>
        </p:nvSpPr>
        <p:spPr bwMode="auto">
          <a:xfrm>
            <a:off x="71438" y="3929063"/>
            <a:ext cx="43576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54013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tabLst>
                <a:tab pos="0" algn="l"/>
              </a:tabLst>
            </a:pPr>
            <a:endParaRPr lang="uk-UA" b="1">
              <a:latin typeface="Century Schoolbook" pitchFamily="18" charset="0"/>
            </a:endParaRPr>
          </a:p>
        </p:txBody>
      </p:sp>
      <p:sp>
        <p:nvSpPr>
          <p:cNvPr id="17413" name="Содержимое 2"/>
          <p:cNvSpPr txBox="1">
            <a:spLocks/>
          </p:cNvSpPr>
          <p:nvPr/>
        </p:nvSpPr>
        <p:spPr bwMode="auto">
          <a:xfrm rot="-1276362">
            <a:off x="-3781425" y="3933825"/>
            <a:ext cx="17145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54013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tabLst>
                <a:tab pos="0" algn="l"/>
              </a:tabLst>
            </a:pPr>
            <a:r>
              <a:rPr lang="uk-UA" b="1">
                <a:solidFill>
                  <a:srgbClr val="002060"/>
                </a:solidFill>
                <a:latin typeface="Century Schoolbook" pitchFamily="18" charset="0"/>
              </a:rPr>
              <a:t>формує</a:t>
            </a:r>
            <a:endParaRPr lang="ru-RU" b="1">
              <a:solidFill>
                <a:srgbClr val="002060"/>
              </a:solidFill>
              <a:latin typeface="Century Schoolbook" pitchFamily="18" charset="0"/>
            </a:endParaRPr>
          </a:p>
        </p:txBody>
      </p:sp>
      <p:grpSp>
        <p:nvGrpSpPr>
          <p:cNvPr id="17414" name="Группа 12"/>
          <p:cNvGrpSpPr>
            <a:grpSpLocks/>
          </p:cNvGrpSpPr>
          <p:nvPr/>
        </p:nvGrpSpPr>
        <p:grpSpPr bwMode="auto">
          <a:xfrm>
            <a:off x="-3852863" y="3860800"/>
            <a:ext cx="2357438" cy="1214438"/>
            <a:chOff x="6286512" y="4500570"/>
            <a:chExt cx="2357486" cy="121444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357951" y="4500570"/>
              <a:ext cx="2286047" cy="12144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/>
            </a:p>
          </p:txBody>
        </p:sp>
        <p:sp>
          <p:nvSpPr>
            <p:cNvPr id="12" name="Содержимое 2"/>
            <p:cNvSpPr txBox="1">
              <a:spLocks/>
            </p:cNvSpPr>
            <p:nvPr/>
          </p:nvSpPr>
          <p:spPr>
            <a:xfrm>
              <a:off x="6286512" y="4572008"/>
              <a:ext cx="2357486" cy="1143008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/>
            <a:p>
              <a:pPr indent="354013" algn="ctr" fontAlgn="auto"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70000"/>
                <a:buFont typeface="Wingdings"/>
                <a:buNone/>
                <a:tabLst>
                  <a:tab pos="0" algn="l"/>
                </a:tabLst>
                <a:defRPr/>
              </a:pPr>
              <a:r>
                <a:rPr lang="uk-UA" b="1" dirty="0">
                  <a:solidFill>
                    <a:srgbClr val="552579"/>
                  </a:solidFill>
                  <a:latin typeface="+mn-lt"/>
                  <a:cs typeface="+mn-cs"/>
                </a:rPr>
                <a:t>Ключову інформаційну компетентність</a:t>
              </a:r>
              <a:endParaRPr lang="ru-RU" b="1" dirty="0">
                <a:solidFill>
                  <a:srgbClr val="552579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827088" y="4221163"/>
            <a:ext cx="7467600" cy="1143000"/>
          </a:xfrm>
        </p:spPr>
        <p:txBody>
          <a:bodyPr/>
          <a:lstStyle/>
          <a:p>
            <a:pPr algn="ctr"/>
            <a:r>
              <a:rPr lang="uk-UA" sz="3200" smtClean="0"/>
              <a:t/>
            </a:r>
            <a:br>
              <a:rPr lang="uk-UA" sz="3200" smtClean="0"/>
            </a:br>
            <a:r>
              <a:rPr lang="uk-UA" sz="3200" smtClean="0"/>
              <a:t/>
            </a:r>
            <a:br>
              <a:rPr lang="uk-UA" sz="3200" smtClean="0"/>
            </a:br>
            <a:r>
              <a:rPr lang="uk-UA" sz="3200" smtClean="0"/>
              <a:t/>
            </a:r>
            <a:br>
              <a:rPr lang="uk-UA" sz="3200" smtClean="0"/>
            </a:br>
            <a:r>
              <a:rPr lang="uk-UA" sz="3200" smtClean="0"/>
              <a:t/>
            </a:r>
            <a:br>
              <a:rPr lang="uk-UA" sz="3200" smtClean="0"/>
            </a:br>
            <a:r>
              <a:rPr lang="uk-UA" sz="3200" smtClean="0"/>
              <a:t/>
            </a:r>
            <a:br>
              <a:rPr lang="uk-UA" sz="3200" smtClean="0"/>
            </a:br>
            <a:r>
              <a:rPr lang="uk-UA" sz="3200" smtClean="0"/>
              <a:t/>
            </a:r>
            <a:br>
              <a:rPr lang="uk-UA" sz="3200" smtClean="0"/>
            </a:br>
            <a:r>
              <a:rPr lang="uk-UA" sz="3200" smtClean="0">
                <a:solidFill>
                  <a:schemeClr val="accent2"/>
                </a:solidFill>
              </a:rPr>
              <a:t>Немає абстрактного учня… Мистецтво навчання і виховання полягає в тому,щоб розкривши сили і можливості кожної дитини дати відчути їй радість успіху в розумовій праці.</a:t>
            </a:r>
            <a:br>
              <a:rPr lang="uk-UA" sz="3200" smtClean="0">
                <a:solidFill>
                  <a:schemeClr val="accent2"/>
                </a:solidFill>
              </a:rPr>
            </a:br>
            <a:r>
              <a:rPr lang="uk-UA" sz="3200" smtClean="0">
                <a:solidFill>
                  <a:schemeClr val="accent2"/>
                </a:solidFill>
              </a:rPr>
              <a:t/>
            </a:r>
            <a:br>
              <a:rPr lang="uk-UA" sz="3200" smtClean="0">
                <a:solidFill>
                  <a:schemeClr val="accent2"/>
                </a:solidFill>
              </a:rPr>
            </a:br>
            <a:r>
              <a:rPr lang="uk-UA" sz="3200" smtClean="0">
                <a:solidFill>
                  <a:schemeClr val="accent2"/>
                </a:solidFill>
              </a:rPr>
              <a:t/>
            </a:r>
            <a:br>
              <a:rPr lang="uk-UA" sz="3200" smtClean="0">
                <a:solidFill>
                  <a:schemeClr val="accent2"/>
                </a:solidFill>
              </a:rPr>
            </a:br>
            <a:r>
              <a:rPr lang="uk-UA" sz="3200" smtClean="0">
                <a:solidFill>
                  <a:schemeClr val="accent2"/>
                </a:solidFill>
              </a:rPr>
              <a:t>                             В.О Сухомлинський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250825" y="724535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uk-UA" sz="3600" smtClean="0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786063" y="357188"/>
            <a:ext cx="5715000" cy="1643062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uk-UA" smtClean="0"/>
              <a:t>Додаток 1 до листа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uk-UA" smtClean="0"/>
              <a:t>Міністерства освіти і науки України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uk-UA" smtClean="0"/>
              <a:t>Від 01.07. 2014 №1</a:t>
            </a:r>
            <a:r>
              <a:rPr lang="en-US" smtClean="0"/>
              <a:t>/</a:t>
            </a:r>
            <a:r>
              <a:rPr lang="uk-UA" smtClean="0"/>
              <a:t>9 - 343</a:t>
            </a:r>
            <a:endParaRPr lang="ru-RU" smtClean="0"/>
          </a:p>
        </p:txBody>
      </p:sp>
      <p:sp>
        <p:nvSpPr>
          <p:cNvPr id="19458" name="Содержимое 2"/>
          <p:cNvSpPr txBox="1">
            <a:spLocks/>
          </p:cNvSpPr>
          <p:nvPr/>
        </p:nvSpPr>
        <p:spPr bwMode="auto">
          <a:xfrm>
            <a:off x="428625" y="1928813"/>
            <a:ext cx="82867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 b="1">
                <a:latin typeface="Century Schoolbook" pitchFamily="18" charset="0"/>
              </a:rPr>
              <a:t>Педагогічні особливості навчання учнів у шостих класах </a:t>
            </a:r>
            <a:endParaRPr lang="ru-RU" b="1">
              <a:latin typeface="Century Schoolbook" pitchFamily="18" charset="0"/>
            </a:endParaRPr>
          </a:p>
        </p:txBody>
      </p:sp>
      <p:sp>
        <p:nvSpPr>
          <p:cNvPr id="19459" name="Содержимое 2"/>
          <p:cNvSpPr txBox="1">
            <a:spLocks/>
          </p:cNvSpPr>
          <p:nvPr/>
        </p:nvSpPr>
        <p:spPr bwMode="auto">
          <a:xfrm>
            <a:off x="2786063" y="3357563"/>
            <a:ext cx="5715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>
                <a:latin typeface="Century Schoolbook" pitchFamily="18" charset="0"/>
              </a:rPr>
              <a:t>Витяг із додатка 3 до листа</a:t>
            </a:r>
          </a:p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>
                <a:latin typeface="Century Schoolbook" pitchFamily="18" charset="0"/>
              </a:rPr>
              <a:t>Міністерства освіти і науки України</a:t>
            </a:r>
          </a:p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>
                <a:latin typeface="Century Schoolbook" pitchFamily="18" charset="0"/>
              </a:rPr>
              <a:t>Від 01.07. 2014 №1</a:t>
            </a:r>
            <a:r>
              <a:rPr lang="en-US">
                <a:latin typeface="Century Schoolbook" pitchFamily="18" charset="0"/>
              </a:rPr>
              <a:t>/</a:t>
            </a:r>
            <a:r>
              <a:rPr lang="uk-UA">
                <a:latin typeface="Century Schoolbook" pitchFamily="18" charset="0"/>
              </a:rPr>
              <a:t>9 - 343</a:t>
            </a:r>
            <a:endParaRPr lang="ru-RU">
              <a:latin typeface="Century Schoolbook" pitchFamily="18" charset="0"/>
            </a:endParaRPr>
          </a:p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>
                <a:latin typeface="Century Schoolbook" pitchFamily="18" charset="0"/>
              </a:rPr>
              <a:t> </a:t>
            </a:r>
          </a:p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uk-UA">
              <a:latin typeface="Century Schoolbook" pitchFamily="18" charset="0"/>
            </a:endParaRPr>
          </a:p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>
                <a:latin typeface="Century Schoolbook" pitchFamily="18" charset="0"/>
              </a:rPr>
              <a:t> </a:t>
            </a:r>
          </a:p>
          <a:p>
            <a:pPr marL="273050" indent="-273050" algn="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>
                <a:latin typeface="Century Schoolbook" pitchFamily="18" charset="0"/>
              </a:rPr>
              <a:t> </a:t>
            </a:r>
            <a:endParaRPr lang="ru-RU">
              <a:latin typeface="Century Schoolbook" pitchFamily="18" charset="0"/>
            </a:endParaRPr>
          </a:p>
        </p:txBody>
      </p:sp>
      <p:sp>
        <p:nvSpPr>
          <p:cNvPr id="19460" name="Содержимое 2"/>
          <p:cNvSpPr txBox="1">
            <a:spLocks/>
          </p:cNvSpPr>
          <p:nvPr/>
        </p:nvSpPr>
        <p:spPr bwMode="auto">
          <a:xfrm>
            <a:off x="571500" y="4857750"/>
            <a:ext cx="82867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 b="1">
                <a:latin typeface="Century Schoolbook" pitchFamily="18" charset="0"/>
              </a:rPr>
              <a:t>Основна школа</a:t>
            </a:r>
          </a:p>
          <a:p>
            <a:pPr marL="273050" indent="-27305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uk-UA" b="1">
              <a:latin typeface="Century Schoolbook" pitchFamily="18" charset="0"/>
            </a:endParaRPr>
          </a:p>
          <a:p>
            <a:pPr marL="273050" indent="-27305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uk-UA" b="1">
                <a:latin typeface="Century Schoolbook" pitchFamily="18" charset="0"/>
              </a:rPr>
              <a:t>Біологія</a:t>
            </a:r>
            <a:endParaRPr lang="ru-RU" b="1">
              <a:latin typeface="Century Schoolbook" pitchFamily="18" charset="0"/>
            </a:endParaRPr>
          </a:p>
        </p:txBody>
      </p:sp>
      <p:pic>
        <p:nvPicPr>
          <p:cNvPr id="19461" name="Picture 2" descr="Гриф Міністерства освіти і науки, молоді та спорту Україн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65625"/>
            <a:ext cx="31718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" descr="Гриф Міністерства освіти і науки, молоді та спорту Україн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65625"/>
            <a:ext cx="31718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>
                <a:solidFill>
                  <a:schemeClr val="accent2"/>
                </a:solidFill>
              </a:rPr>
              <a:t>Психолого  - педагогічні особливості учнів - шестикласників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mtClean="0"/>
              <a:t>Складний період переходу від дитинства до юності;</a:t>
            </a:r>
          </a:p>
          <a:p>
            <a:pPr>
              <a:lnSpc>
                <a:spcPct val="90000"/>
              </a:lnSpc>
            </a:pPr>
            <a:r>
              <a:rPr lang="uk-UA" smtClean="0"/>
              <a:t>Розвиток довільності всіх психічних процесів    ( не контролюють свої емоції);</a:t>
            </a:r>
          </a:p>
          <a:p>
            <a:pPr>
              <a:lnSpc>
                <a:spcPct val="90000"/>
              </a:lnSpc>
            </a:pPr>
            <a:r>
              <a:rPr lang="uk-UA" smtClean="0"/>
              <a:t>Бурхливий фізичний і розумовий розвиток;</a:t>
            </a:r>
          </a:p>
          <a:p>
            <a:pPr>
              <a:lnSpc>
                <a:spcPct val="90000"/>
              </a:lnSpc>
            </a:pPr>
            <a:r>
              <a:rPr lang="uk-UA" smtClean="0"/>
              <a:t>Етичне і соціальне дорослішання;</a:t>
            </a:r>
          </a:p>
          <a:p>
            <a:pPr>
              <a:lnSpc>
                <a:spcPct val="90000"/>
              </a:lnSpc>
            </a:pPr>
            <a:r>
              <a:rPr lang="uk-UA" smtClean="0"/>
              <a:t>Наочно-образна пам’ять(краще сприймають зовнішні ознаки ніж логічну суть);</a:t>
            </a:r>
          </a:p>
          <a:p>
            <a:pPr>
              <a:lnSpc>
                <a:spcPct val="90000"/>
              </a:lnSpc>
            </a:pPr>
            <a:r>
              <a:rPr lang="uk-UA" smtClean="0"/>
              <a:t>Мимовльна(короткотривала) увага;</a:t>
            </a:r>
          </a:p>
          <a:p>
            <a:pPr>
              <a:lnSpc>
                <a:spcPct val="90000"/>
              </a:lnSpc>
            </a:pPr>
            <a:r>
              <a:rPr lang="uk-UA" smtClean="0"/>
              <a:t>Підсилюються індивидуальні особливості розвитку(власний погляд,самостійне мислення, творчий підхід)</a:t>
            </a:r>
          </a:p>
          <a:p>
            <a:pPr>
              <a:lnSpc>
                <a:spcPct val="90000"/>
              </a:lnSpc>
            </a:pPr>
            <a:endParaRPr lang="uk-UA" smtClean="0"/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539750" y="0"/>
            <a:ext cx="7467600" cy="1143000"/>
          </a:xfrm>
        </p:spPr>
        <p:txBody>
          <a:bodyPr/>
          <a:lstStyle/>
          <a:p>
            <a:pPr algn="ctr"/>
            <a:r>
              <a:rPr lang="uk-UA" sz="3200" smtClean="0">
                <a:solidFill>
                  <a:schemeClr val="accent2"/>
                </a:solidFill>
              </a:rPr>
              <a:t>Головне завдання вчителя: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1676400" y="1484313"/>
            <a:ext cx="7467600" cy="4873625"/>
          </a:xfrm>
        </p:spPr>
        <p:txBody>
          <a:bodyPr/>
          <a:lstStyle/>
          <a:p>
            <a:r>
              <a:rPr lang="uk-UA" smtClean="0"/>
              <a:t>Простежити динаміку розвитку учня</a:t>
            </a:r>
            <a:r>
              <a:rPr lang="uk-UA" smtClean="0">
                <a:latin typeface="Arial" charset="0"/>
              </a:rPr>
              <a:t>.</a:t>
            </a:r>
          </a:p>
          <a:p>
            <a:r>
              <a:rPr lang="uk-UA" smtClean="0"/>
              <a:t>Визначити його особисті переваги в роботі з навчальним матеріалом</a:t>
            </a:r>
            <a:r>
              <a:rPr lang="uk-UA" smtClean="0">
                <a:latin typeface="Arial" charset="0"/>
              </a:rPr>
              <a:t>.</a:t>
            </a:r>
          </a:p>
          <a:p>
            <a:r>
              <a:rPr lang="uk-UA" smtClean="0"/>
              <a:t>Пізнати </a:t>
            </a:r>
            <a:r>
              <a:rPr lang="uk-UA" smtClean="0">
                <a:latin typeface="Arial" charset="0"/>
              </a:rPr>
              <a:t>кожного </a:t>
            </a:r>
            <a:r>
              <a:rPr lang="uk-UA" smtClean="0"/>
              <a:t>учня як особистість</a:t>
            </a:r>
            <a:r>
              <a:rPr lang="uk-UA" smtClean="0">
                <a:latin typeface="Arial" charset="0"/>
              </a:rPr>
              <a:t>.  </a:t>
            </a:r>
          </a:p>
          <a:p>
            <a:r>
              <a:rPr lang="uk-UA" smtClean="0"/>
              <a:t>Розкрити і розвинути його індивідуальні здібності</a:t>
            </a:r>
            <a:r>
              <a:rPr lang="uk-UA" smtClean="0">
                <a:latin typeface="Arial" charset="0"/>
              </a:rPr>
              <a:t>( створити такі умови , за яких учень захотів би докласти додаткових зусиль).</a:t>
            </a:r>
          </a:p>
        </p:txBody>
      </p:sp>
      <p:pic>
        <p:nvPicPr>
          <p:cNvPr id="21507" name="Picture 2" descr="Программа для создания сайтов на русском языке редактора сайтов - 24 Ноября 2013 - Blog - 1sta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221163"/>
            <a:ext cx="24653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5763" y="142875"/>
            <a:ext cx="8186737" cy="1143000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chemeClr val="accent2"/>
                </a:solidFill>
              </a:rPr>
              <a:t>УСПІШНА РЕАЛІЗАЦІЯ ОСОБИСТІСНО-ОРІЄНТОВАНОГО ПІДХОДУ</a:t>
            </a:r>
            <a:r>
              <a:rPr lang="uk-UA" smtClean="0"/>
              <a:t> </a:t>
            </a:r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85813" y="1357313"/>
            <a:ext cx="4857750" cy="714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3200" b="1" smtClean="0">
                <a:solidFill>
                  <a:srgbClr val="552579"/>
                </a:solidFill>
              </a:rPr>
              <a:t>Вчителю необхідно :</a:t>
            </a:r>
            <a:r>
              <a:rPr lang="uk-UA" sz="3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3200" b="1" smtClean="0"/>
          </a:p>
        </p:txBody>
      </p:sp>
      <p:pic>
        <p:nvPicPr>
          <p:cNvPr id="22531" name="Picture 2" descr="Мир покера - Стратегия на префлоп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3214688"/>
            <a:ext cx="294005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Содержимое 2"/>
          <p:cNvSpPr txBox="1">
            <a:spLocks/>
          </p:cNvSpPr>
          <p:nvPr/>
        </p:nvSpPr>
        <p:spPr bwMode="auto">
          <a:xfrm>
            <a:off x="285750" y="2071688"/>
            <a:ext cx="83581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uk-UA" sz="1800">
                <a:latin typeface="Century Schoolbook" pitchFamily="18" charset="0"/>
              </a:rPr>
              <a:t>накопичити і систематизувати прийоми формування навчально-пізнавальних компентностей;</a:t>
            </a: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uk-UA" sz="1800">
                <a:latin typeface="Century Schoolbook" pitchFamily="18" charset="0"/>
              </a:rPr>
              <a:t>уміти проектувати навчальні задачі;</a:t>
            </a: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lang="ru-RU" sz="1800">
              <a:latin typeface="Century Schoolbook" pitchFamily="18" charset="0"/>
            </a:endParaRPr>
          </a:p>
        </p:txBody>
      </p:sp>
      <p:sp>
        <p:nvSpPr>
          <p:cNvPr id="22533" name="Содержимое 2"/>
          <p:cNvSpPr txBox="1">
            <a:spLocks/>
          </p:cNvSpPr>
          <p:nvPr/>
        </p:nvSpPr>
        <p:spPr bwMode="auto">
          <a:xfrm>
            <a:off x="3143250" y="3214688"/>
            <a:ext cx="557212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uk-UA" sz="1800">
                <a:latin typeface="Century Schoolbook" pitchFamily="18" charset="0"/>
              </a:rPr>
              <a:t> використовувати проблемно-пошуковий або дослідницький методи;</a:t>
            </a:r>
            <a:endParaRPr lang="ru-RU" sz="1800">
              <a:latin typeface="Century Schoolbook" pitchFamily="18" charset="0"/>
            </a:endParaRP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uk-UA" sz="1800">
                <a:latin typeface="Century Schoolbook" pitchFamily="18" charset="0"/>
              </a:rPr>
              <a:t>організовувати самостійну навчальну діяльність учнів; </a:t>
            </a: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uk-UA" sz="1800">
                <a:latin typeface="Century Schoolbook" pitchFamily="18" charset="0"/>
              </a:rPr>
              <a:t>максимально використовувати краєзнавчі матеріали;</a:t>
            </a: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ü"/>
            </a:pPr>
            <a:r>
              <a:rPr lang="uk-UA" sz="1800" b="1">
                <a:latin typeface="Century Schoolbook" pitchFamily="18" charset="0"/>
              </a:rPr>
              <a:t>Використовувати зміст навчальної програми і її структурних компонентів.</a:t>
            </a:r>
            <a:endParaRPr lang="ru-RU" sz="1800" b="1">
              <a:latin typeface="Century Schoolbook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uk-UA" smtClean="0">
                <a:solidFill>
                  <a:schemeClr val="accent2"/>
                </a:solidFill>
              </a:rPr>
              <a:t>ОСОБИСТІСНО-ОРІЄНТОВНЕ НАВЧАННЯ НА УРОКАХ БІОЛОГІЇ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85750" y="1671638"/>
            <a:ext cx="4471988" cy="4972050"/>
          </a:xfrm>
        </p:spPr>
        <p:txBody>
          <a:bodyPr/>
          <a:lstStyle/>
          <a:p>
            <a:pPr eaLnBrk="1" hangingPunct="1"/>
            <a:r>
              <a:rPr lang="uk-UA" smtClean="0"/>
              <a:t>Інформаційний ( знання про природу і способи пізнання);</a:t>
            </a:r>
          </a:p>
          <a:p>
            <a:pPr eaLnBrk="1" hangingPunct="1"/>
            <a:r>
              <a:rPr lang="uk-UA" smtClean="0"/>
              <a:t>Операційний (уміння : загальнонавчальні і спеціальні);</a:t>
            </a:r>
          </a:p>
          <a:p>
            <a:pPr eaLnBrk="1" hangingPunct="1"/>
            <a:r>
              <a:rPr lang="uk-UA" smtClean="0"/>
              <a:t>Досвід творчої діяльності</a:t>
            </a:r>
          </a:p>
          <a:p>
            <a:pPr eaLnBrk="1" hangingPunct="1"/>
            <a:r>
              <a:rPr lang="uk-UA" smtClean="0"/>
              <a:t>Досвід емоційно-ціннісного ставлення до навколишнього світу, до інших людей, до самого себе .</a:t>
            </a:r>
            <a:endParaRPr lang="ru-RU" smtClean="0"/>
          </a:p>
        </p:txBody>
      </p:sp>
      <p:pic>
        <p:nvPicPr>
          <p:cNvPr id="23555" name="Picture 2" descr="План факультатива по биологии 6 класс - Книги и учебники"/>
          <p:cNvPicPr>
            <a:picLocks noChangeAspect="1" noChangeArrowheads="1"/>
          </p:cNvPicPr>
          <p:nvPr/>
        </p:nvPicPr>
        <p:blipFill>
          <a:blip r:embed="rId2"/>
          <a:srcRect l="10870" t="7117" r="7608" b="11765"/>
          <a:stretch>
            <a:fillRect/>
          </a:stretch>
        </p:blipFill>
        <p:spPr bwMode="auto">
          <a:xfrm>
            <a:off x="4859338" y="2924175"/>
            <a:ext cx="1500187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Деминой Нины Алексеевны, учителя высшей категории элективный кур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714500"/>
            <a:ext cx="28575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 descr="Время Отдыхать! - путевки, туры и новости мира путешестви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75" y="4857750"/>
            <a:ext cx="2857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ркер">
  <a:themeElements>
    <a:clrScheme name="Эркер 1">
      <a:dk1>
        <a:srgbClr val="000000"/>
      </a:dk1>
      <a:lt1>
        <a:srgbClr val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FFFFFF"/>
      </a:accent3>
      <a:accent4>
        <a:srgbClr val="000000"/>
      </a:accent4>
      <a:accent5>
        <a:srgbClr val="FFAEC5"/>
      </a:accent5>
      <a:accent6>
        <a:srgbClr val="CF0050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Эркер 1">
        <a:dk1>
          <a:srgbClr val="000000"/>
        </a:dk1>
        <a:lt1>
          <a:srgbClr val="FFFFFF"/>
        </a:lt1>
        <a:dk2>
          <a:srgbClr val="666666"/>
        </a:dk2>
        <a:lt2>
          <a:srgbClr val="D2D2D2"/>
        </a:lt2>
        <a:accent1>
          <a:srgbClr val="FF388C"/>
        </a:accent1>
        <a:accent2>
          <a:srgbClr val="E40059"/>
        </a:accent2>
        <a:accent3>
          <a:srgbClr val="FFFFFF"/>
        </a:accent3>
        <a:accent4>
          <a:srgbClr val="000000"/>
        </a:accent4>
        <a:accent5>
          <a:srgbClr val="FFAEC5"/>
        </a:accent5>
        <a:accent6>
          <a:srgbClr val="CF0050"/>
        </a:accent6>
        <a:hlink>
          <a:srgbClr val="17BBFD"/>
        </a:hlink>
        <a:folHlink>
          <a:srgbClr val="FF79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473</Words>
  <Application>Microsoft Office PowerPoint</Application>
  <PresentationFormat>Екран (4:3)</PresentationFormat>
  <Paragraphs>84</Paragraphs>
  <Slides>14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Шаблон оформлення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Calibri</vt:lpstr>
      <vt:lpstr>Эркер</vt:lpstr>
      <vt:lpstr>   “ ОСОБИСТІСНО-ОРІЄНТОВАНИЙ ПІДХІД до вивчення біології у 6 класі в умовах Нового Державного стандарту”</vt:lpstr>
      <vt:lpstr>Сучасний учень :</vt:lpstr>
      <vt:lpstr>Особистісно-орієнтований    підхід спирається на такі основні положення:  -- учень завжди суб҆єкт,а не об҆єкт навчання; --засвоєння учнем необхідних знань,умінь і навичок; --розвиток особистості учня як суб҆єкта навчання і виховання; --активна співпраця та співтворчість учня з учителем.</vt:lpstr>
      <vt:lpstr>      Немає абстрактного учня… Мистецтво навчання і виховання полягає в тому,щоб розкривши сили і можливості кожної дитини дати відчути їй радість успіху в розумовій праці.                                В.О Сухомлинський</vt:lpstr>
      <vt:lpstr>Слайд 5</vt:lpstr>
      <vt:lpstr>Психолого  - педагогічні особливості учнів - шестикласників</vt:lpstr>
      <vt:lpstr>Головне завдання вчителя:</vt:lpstr>
      <vt:lpstr>УСПІШНА РЕАЛІЗАЦІЯ ОСОБИСТІСНО-ОРІЄНТОВАНОГО ПІДХОДУ </vt:lpstr>
      <vt:lpstr>ОСОБИСТІСНО-ОРІЄНТОВНЕ НАВЧАННЯ НА УРОКАХ БІОЛОГІЇ</vt:lpstr>
      <vt:lpstr>Основні принципи особистісно-орієнтованого підходу на уроках біології</vt:lpstr>
      <vt:lpstr>Щоб особистісно-орієнтовний підхід був ефективним, вчителю необхідно:</vt:lpstr>
      <vt:lpstr>З власного досвіду: цікаві прийоми на уроці біології у 6 класі</vt:lpstr>
      <vt:lpstr>Слайд 13</vt:lpstr>
      <vt:lpstr>ДЯКУЮ ЗА УВАГУ !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Вивчення біології у 6 класі за новою програмою. Компетентнісний підхід </dc:title>
  <dc:creator>Inna</dc:creator>
  <cp:lastModifiedBy>Dealine</cp:lastModifiedBy>
  <cp:revision>71</cp:revision>
  <dcterms:created xsi:type="dcterms:W3CDTF">2001-12-31T22:39:44Z</dcterms:created>
  <dcterms:modified xsi:type="dcterms:W3CDTF">2014-11-04T14:30:31Z</dcterms:modified>
</cp:coreProperties>
</file>